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309" r:id="rId3"/>
    <p:sldId id="265" r:id="rId4"/>
    <p:sldId id="315" r:id="rId5"/>
    <p:sldId id="307" r:id="rId6"/>
    <p:sldId id="310" r:id="rId7"/>
    <p:sldId id="311" r:id="rId8"/>
    <p:sldId id="314" r:id="rId9"/>
    <p:sldId id="312" r:id="rId10"/>
    <p:sldId id="313" r:id="rId11"/>
    <p:sldId id="335" r:id="rId12"/>
    <p:sldId id="336" r:id="rId13"/>
    <p:sldId id="337" r:id="rId14"/>
    <p:sldId id="338" r:id="rId15"/>
    <p:sldId id="323" r:id="rId16"/>
    <p:sldId id="266" r:id="rId17"/>
  </p:sldIdLst>
  <p:sldSz cx="9144000" cy="6858000" type="screen4x3"/>
  <p:notesSz cx="6858000" cy="994568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C0A"/>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8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2BB49E0D-B84D-4055-9AA1-3B32C106D408}" type="datetimeFigureOut">
              <a:rPr lang="nl-NL" smtClean="0"/>
              <a:t>16-9-2023</a:t>
            </a:fld>
            <a:endParaRPr lang="nl-NL"/>
          </a:p>
        </p:txBody>
      </p:sp>
      <p:sp>
        <p:nvSpPr>
          <p:cNvPr id="4" name="Tijdelijke aanduiding voor voettekst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94D189D1-C64C-4B3C-98E4-5A5770E6C914}" type="slidenum">
              <a:rPr lang="nl-NL" smtClean="0"/>
              <a:t>‹nr.›</a:t>
            </a:fld>
            <a:endParaRPr lang="nl-NL"/>
          </a:p>
        </p:txBody>
      </p:sp>
    </p:spTree>
    <p:extLst>
      <p:ext uri="{BB962C8B-B14F-4D97-AF65-F5344CB8AC3E}">
        <p14:creationId xmlns:p14="http://schemas.microsoft.com/office/powerpoint/2010/main" val="15500495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144A9A04-060F-45AF-B7C6-903E3305A511}" type="datetimeFigureOut">
              <a:rPr lang="nl-NL" smtClean="0"/>
              <a:t>16-9-2023</a:t>
            </a:fld>
            <a:endParaRPr lang="nl-NL"/>
          </a:p>
        </p:txBody>
      </p:sp>
      <p:sp>
        <p:nvSpPr>
          <p:cNvPr id="4" name="Tijdelijke aanduiding voor dia-afbeelding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7BBB5C90-CC9F-428B-98A7-CC1ED182674A}" type="slidenum">
              <a:rPr lang="nl-NL" smtClean="0"/>
              <a:t>‹nr.›</a:t>
            </a:fld>
            <a:endParaRPr lang="nl-NL"/>
          </a:p>
        </p:txBody>
      </p:sp>
    </p:spTree>
    <p:extLst>
      <p:ext uri="{BB962C8B-B14F-4D97-AF65-F5344CB8AC3E}">
        <p14:creationId xmlns:p14="http://schemas.microsoft.com/office/powerpoint/2010/main" val="3823583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F6A313DD-42AF-438E-A4CC-8D33724962C3}" type="datetimeFigureOut">
              <a:rPr lang="nl-NL" smtClean="0"/>
              <a:t>16-9-2023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161184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6A313DD-42AF-438E-A4CC-8D33724962C3}" type="datetimeFigureOut">
              <a:rPr lang="nl-NL" smtClean="0"/>
              <a:t>16-9-2023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376444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6A313DD-42AF-438E-A4CC-8D33724962C3}" type="datetimeFigureOut">
              <a:rPr lang="nl-NL" smtClean="0"/>
              <a:t>16-9-2023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581690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angepaste indeling">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3AE1F3EF-F3D9-488A-8F03-815B2397C99D}" type="datetimeFigureOut">
              <a:rPr lang="nl-NL" smtClean="0"/>
              <a:pPr/>
              <a:t>16-9-2023</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25F44FC1-FAF6-4D58-AAD3-F38BBA367383}" type="slidenum">
              <a:rPr lang="nl-NL" smtClean="0"/>
              <a:pPr/>
              <a:t>‹nr.›</a:t>
            </a:fld>
            <a:endParaRPr lang="nl-NL" dirty="0"/>
          </a:p>
        </p:txBody>
      </p:sp>
    </p:spTree>
    <p:extLst>
      <p:ext uri="{BB962C8B-B14F-4D97-AF65-F5344CB8AC3E}">
        <p14:creationId xmlns:p14="http://schemas.microsoft.com/office/powerpoint/2010/main" val="955638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6A313DD-42AF-438E-A4CC-8D33724962C3}" type="datetimeFigureOut">
              <a:rPr lang="nl-NL" smtClean="0"/>
              <a:t>16-9-2023</a:t>
            </a:fld>
            <a:endParaRPr lang="nl-NL"/>
          </a:p>
        </p:txBody>
      </p:sp>
      <p:sp>
        <p:nvSpPr>
          <p:cNvPr id="5" name="Tijdelijke aanduiding voor voettekst 4"/>
          <p:cNvSpPr>
            <a:spLocks noGrp="1"/>
          </p:cNvSpPr>
          <p:nvPr>
            <p:ph type="ftr" sz="quarter" idx="11"/>
          </p:nvPr>
        </p:nvSpPr>
        <p:spPr/>
        <p:txBody>
          <a:bodyPr/>
          <a:lstStyle/>
          <a:p>
            <a:r>
              <a:rPr lang="nl-NL"/>
              <a:t>Naar-Keuze</a:t>
            </a:r>
            <a:endParaRPr lang="nl-NL" dirty="0"/>
          </a:p>
        </p:txBody>
      </p:sp>
      <p:sp>
        <p:nvSpPr>
          <p:cNvPr id="6" name="Tijdelijke aanduiding voor dianummer 5"/>
          <p:cNvSpPr>
            <a:spLocks noGrp="1"/>
          </p:cNvSpPr>
          <p:nvPr>
            <p:ph type="sldNum" sz="quarter" idx="12"/>
          </p:nvPr>
        </p:nvSpPr>
        <p:spPr/>
        <p:txBody>
          <a:bodyPr/>
          <a:lstStyle/>
          <a:p>
            <a:fld id="{9CA7C3AA-6735-4922-9E4D-3B1DCEA3B231}" type="slidenum">
              <a:rPr lang="nl-NL" smtClean="0"/>
              <a:t>‹nr.›</a:t>
            </a:fld>
            <a:endParaRPr lang="nl-NL"/>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83074" y="5229200"/>
            <a:ext cx="781972" cy="870595"/>
          </a:xfrm>
          <a:prstGeom prst="rect">
            <a:avLst/>
          </a:prstGeom>
        </p:spPr>
      </p:pic>
    </p:spTree>
    <p:extLst>
      <p:ext uri="{BB962C8B-B14F-4D97-AF65-F5344CB8AC3E}">
        <p14:creationId xmlns:p14="http://schemas.microsoft.com/office/powerpoint/2010/main" val="339731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F6A313DD-42AF-438E-A4CC-8D33724962C3}" type="datetimeFigureOut">
              <a:rPr lang="nl-NL" smtClean="0"/>
              <a:t>16-9-2023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116692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F6A313DD-42AF-438E-A4CC-8D33724962C3}" type="datetimeFigureOut">
              <a:rPr lang="nl-NL" smtClean="0"/>
              <a:t>16-9-2023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2964880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F6A313DD-42AF-438E-A4CC-8D33724962C3}" type="datetimeFigureOut">
              <a:rPr lang="nl-NL" smtClean="0"/>
              <a:t>16-9-2023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3002272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F6A313DD-42AF-438E-A4CC-8D33724962C3}" type="datetimeFigureOut">
              <a:rPr lang="nl-NL" smtClean="0"/>
              <a:t>16-9-2023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3424475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6A313DD-42AF-438E-A4CC-8D33724962C3}" type="datetimeFigureOut">
              <a:rPr lang="nl-NL" smtClean="0"/>
              <a:t>16-9-2023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2709143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6A313DD-42AF-438E-A4CC-8D33724962C3}" type="datetimeFigureOut">
              <a:rPr lang="nl-NL" smtClean="0"/>
              <a:t>16-9-2023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3713048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6A313DD-42AF-438E-A4CC-8D33724962C3}" type="datetimeFigureOut">
              <a:rPr lang="nl-NL" smtClean="0"/>
              <a:t>16-9-2023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CA7C3AA-6735-4922-9E4D-3B1DCEA3B231}" type="slidenum">
              <a:rPr lang="nl-NL" smtClean="0"/>
              <a:t>‹nr.›</a:t>
            </a:fld>
            <a:endParaRPr lang="nl-NL"/>
          </a:p>
        </p:txBody>
      </p:sp>
    </p:spTree>
    <p:extLst>
      <p:ext uri="{BB962C8B-B14F-4D97-AF65-F5344CB8AC3E}">
        <p14:creationId xmlns:p14="http://schemas.microsoft.com/office/powerpoint/2010/main" val="211713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313DD-42AF-438E-A4CC-8D33724962C3}" type="datetimeFigureOut">
              <a:rPr lang="nl-NL" smtClean="0"/>
              <a:t>16-9-2023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A7C3AA-6735-4922-9E4D-3B1DCEA3B231}" type="slidenum">
              <a:rPr lang="nl-NL" smtClean="0"/>
              <a:t>‹nr.›</a:t>
            </a:fld>
            <a:endParaRPr lang="nl-NL"/>
          </a:p>
        </p:txBody>
      </p:sp>
    </p:spTree>
    <p:extLst>
      <p:ext uri="{BB962C8B-B14F-4D97-AF65-F5344CB8AC3E}">
        <p14:creationId xmlns:p14="http://schemas.microsoft.com/office/powerpoint/2010/main" val="3429883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rgbClr val="0070C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algemeen@naar-keuze.n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algemeen@naar-keuze.nl" TargetMode="External"/><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solidFill>
                  <a:srgbClr val="0070C0"/>
                </a:solidFill>
              </a:rPr>
              <a:t>Heft in eigen hand</a:t>
            </a:r>
          </a:p>
        </p:txBody>
      </p:sp>
      <p:sp>
        <p:nvSpPr>
          <p:cNvPr id="3" name="Ondertitel 2"/>
          <p:cNvSpPr>
            <a:spLocks noGrp="1"/>
          </p:cNvSpPr>
          <p:nvPr>
            <p:ph type="subTitle" idx="1"/>
          </p:nvPr>
        </p:nvSpPr>
        <p:spPr/>
        <p:txBody>
          <a:bodyPr/>
          <a:lstStyle/>
          <a:p>
            <a:r>
              <a:rPr lang="nl-NL" dirty="0"/>
              <a:t>Dorien Kloosterman</a:t>
            </a:r>
            <a:br>
              <a:rPr lang="nl-NL" dirty="0"/>
            </a:br>
            <a:r>
              <a:rPr lang="nl-NL" dirty="0">
                <a:hlinkClick r:id="rId2"/>
              </a:rPr>
              <a:t>algemeen@naar-keuze.nl</a:t>
            </a:r>
            <a:r>
              <a:rPr lang="nl-NL" dirty="0"/>
              <a:t> </a:t>
            </a:r>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2280" y="4581128"/>
            <a:ext cx="1428750" cy="1590675"/>
          </a:xfrm>
          <a:prstGeom prst="rect">
            <a:avLst/>
          </a:prstGeom>
        </p:spPr>
      </p:pic>
    </p:spTree>
    <p:extLst>
      <p:ext uri="{BB962C8B-B14F-4D97-AF65-F5344CB8AC3E}">
        <p14:creationId xmlns:p14="http://schemas.microsoft.com/office/powerpoint/2010/main" val="3137434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07E0EC-7EA4-41FB-95B1-3E148BD21EC7}"/>
              </a:ext>
            </a:extLst>
          </p:cNvPr>
          <p:cNvSpPr>
            <a:spLocks noGrp="1"/>
          </p:cNvSpPr>
          <p:nvPr>
            <p:ph type="title"/>
          </p:nvPr>
        </p:nvSpPr>
        <p:spPr/>
        <p:txBody>
          <a:bodyPr>
            <a:normAutofit/>
          </a:bodyPr>
          <a:lstStyle/>
          <a:p>
            <a:r>
              <a:rPr lang="nl-NL" dirty="0"/>
              <a:t>Ouders en organisatie</a:t>
            </a:r>
          </a:p>
        </p:txBody>
      </p:sp>
      <p:sp>
        <p:nvSpPr>
          <p:cNvPr id="3" name="Tijdelijke aanduiding voor inhoud 2">
            <a:extLst>
              <a:ext uri="{FF2B5EF4-FFF2-40B4-BE49-F238E27FC236}">
                <a16:creationId xmlns:a16="http://schemas.microsoft.com/office/drawing/2014/main" id="{4E4CC538-67D2-4269-852C-DAEC1220C6B0}"/>
              </a:ext>
            </a:extLst>
          </p:cNvPr>
          <p:cNvSpPr>
            <a:spLocks noGrp="1"/>
          </p:cNvSpPr>
          <p:nvPr>
            <p:ph idx="1"/>
          </p:nvPr>
        </p:nvSpPr>
        <p:spPr>
          <a:xfrm>
            <a:off x="457200" y="1417638"/>
            <a:ext cx="8229600" cy="4708525"/>
          </a:xfrm>
        </p:spPr>
        <p:txBody>
          <a:bodyPr>
            <a:normAutofit fontScale="77500" lnSpcReduction="20000"/>
          </a:bodyPr>
          <a:lstStyle/>
          <a:p>
            <a:pPr marL="0" indent="0">
              <a:buNone/>
            </a:pPr>
            <a:r>
              <a:rPr lang="nl-NL" sz="2900" dirty="0"/>
              <a:t>Ouders en vrijwilligers leveren toegevoegde waarde aan het collectief belang door:</a:t>
            </a:r>
          </a:p>
          <a:p>
            <a:pPr lvl="1" fontAlgn="base"/>
            <a:r>
              <a:rPr lang="nl-NL" sz="2900" dirty="0"/>
              <a:t>gedrag = afstemmen en informeren, </a:t>
            </a:r>
          </a:p>
          <a:p>
            <a:pPr lvl="1" fontAlgn="base"/>
            <a:r>
              <a:rPr lang="nl-NL" sz="2900" dirty="0"/>
              <a:t>doen = activiteiten met bewoners naast de zorgverlening</a:t>
            </a:r>
          </a:p>
          <a:p>
            <a:pPr lvl="1" fontAlgn="base"/>
            <a:r>
              <a:rPr lang="nl-NL" sz="2900" dirty="0"/>
              <a:t>rollen = meedraaien in de Paladijn organisatie</a:t>
            </a:r>
            <a:br>
              <a:rPr lang="nl-NL" sz="2900" dirty="0"/>
            </a:br>
            <a:endParaRPr lang="nl-NL" sz="2900" dirty="0"/>
          </a:p>
          <a:p>
            <a:pPr marL="0" indent="0">
              <a:buNone/>
            </a:pPr>
            <a:r>
              <a:rPr lang="nl-NL" sz="2900" dirty="0"/>
              <a:t>Afgesproken is dat een jaarplanning van activiteiten verstandig is om te gebruiken en dat er voor allerlei activiteiten en rollen initiatiefnemers nodig zijn die zich kenbaar kunnen maken. Initiatiefnemers opereren op vrijwillige basis.</a:t>
            </a:r>
            <a:br>
              <a:rPr lang="nl-NL" sz="2900" dirty="0"/>
            </a:br>
            <a:endParaRPr lang="nl-NL" sz="2900" dirty="0"/>
          </a:p>
          <a:p>
            <a:pPr marL="0" indent="0">
              <a:buNone/>
            </a:pPr>
            <a:r>
              <a:rPr lang="nl-NL" sz="2900" dirty="0"/>
              <a:t>Vrijwilligers in de zorgverlening worden aangestuurd door het zorgteam.</a:t>
            </a:r>
          </a:p>
          <a:p>
            <a:pPr marL="0" indent="0">
              <a:buNone/>
            </a:pPr>
            <a:r>
              <a:rPr lang="nl-NL" sz="2900" dirty="0"/>
              <a:t> </a:t>
            </a:r>
          </a:p>
          <a:p>
            <a:endParaRPr lang="nl-NL" dirty="0"/>
          </a:p>
        </p:txBody>
      </p:sp>
    </p:spTree>
    <p:extLst>
      <p:ext uri="{BB962C8B-B14F-4D97-AF65-F5344CB8AC3E}">
        <p14:creationId xmlns:p14="http://schemas.microsoft.com/office/powerpoint/2010/main" val="1206122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F27C3D-0550-62CC-FC4E-1658E55BAF2E}"/>
              </a:ext>
            </a:extLst>
          </p:cNvPr>
          <p:cNvSpPr>
            <a:spLocks noGrp="1"/>
          </p:cNvSpPr>
          <p:nvPr>
            <p:ph type="title"/>
          </p:nvPr>
        </p:nvSpPr>
        <p:spPr/>
        <p:txBody>
          <a:bodyPr>
            <a:normAutofit fontScale="90000"/>
          </a:bodyPr>
          <a:lstStyle/>
          <a:p>
            <a:r>
              <a:rPr lang="nl-NL" dirty="0"/>
              <a:t>Vragen die beantwoord moeten worden zijn:</a:t>
            </a:r>
          </a:p>
        </p:txBody>
      </p:sp>
      <p:sp>
        <p:nvSpPr>
          <p:cNvPr id="3" name="Tijdelijke aanduiding voor inhoud 2">
            <a:extLst>
              <a:ext uri="{FF2B5EF4-FFF2-40B4-BE49-F238E27FC236}">
                <a16:creationId xmlns:a16="http://schemas.microsoft.com/office/drawing/2014/main" id="{D392D19B-C480-1FB0-202B-EA5A826B4D1C}"/>
              </a:ext>
            </a:extLst>
          </p:cNvPr>
          <p:cNvSpPr>
            <a:spLocks noGrp="1"/>
          </p:cNvSpPr>
          <p:nvPr>
            <p:ph idx="1"/>
          </p:nvPr>
        </p:nvSpPr>
        <p:spPr/>
        <p:txBody>
          <a:bodyPr/>
          <a:lstStyle/>
          <a:p>
            <a:pPr marL="514350" indent="-514350">
              <a:buAutoNum type="arabicPeriod"/>
            </a:pPr>
            <a:r>
              <a:rPr lang="nl-NL" dirty="0"/>
              <a:t>Wat gaat er goed/ waar ben je trots op?</a:t>
            </a:r>
          </a:p>
          <a:p>
            <a:pPr marL="514350" indent="-514350">
              <a:buAutoNum type="arabicPeriod"/>
            </a:pPr>
            <a:r>
              <a:rPr lang="nl-NL" dirty="0"/>
              <a:t>Wat kan er beter?</a:t>
            </a:r>
          </a:p>
          <a:p>
            <a:pPr marL="514350" indent="-514350">
              <a:buAutoNum type="arabicPeriod"/>
            </a:pPr>
            <a:r>
              <a:rPr lang="nl-NL" dirty="0"/>
              <a:t>Hoe kan dat beter?</a:t>
            </a:r>
          </a:p>
          <a:p>
            <a:pPr marL="514350" indent="-514350">
              <a:buAutoNum type="arabicPeriod"/>
            </a:pPr>
            <a:r>
              <a:rPr lang="nl-NL" dirty="0"/>
              <a:t>Stel je de woonvorm/ ouderinitiatief voor je over 7 (10) jaar? Wat is dan het meest wenselijke scenario?</a:t>
            </a:r>
          </a:p>
          <a:p>
            <a:pPr marL="514350" indent="-514350">
              <a:buAutoNum type="arabicPeriod"/>
            </a:pPr>
            <a:r>
              <a:rPr lang="nl-NL" dirty="0"/>
              <a:t>Welke bijdrage zou je zelf kunnen leveren?</a:t>
            </a:r>
          </a:p>
        </p:txBody>
      </p:sp>
    </p:spTree>
    <p:extLst>
      <p:ext uri="{BB962C8B-B14F-4D97-AF65-F5344CB8AC3E}">
        <p14:creationId xmlns:p14="http://schemas.microsoft.com/office/powerpoint/2010/main" val="2072603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5653DE-5691-2C8B-7C10-260EF0A3829F}"/>
              </a:ext>
            </a:extLst>
          </p:cNvPr>
          <p:cNvSpPr>
            <a:spLocks noGrp="1"/>
          </p:cNvSpPr>
          <p:nvPr>
            <p:ph type="title"/>
          </p:nvPr>
        </p:nvSpPr>
        <p:spPr/>
        <p:txBody>
          <a:bodyPr/>
          <a:lstStyle/>
          <a:p>
            <a:r>
              <a:rPr lang="nl-NL" dirty="0"/>
              <a:t>Werkwijze</a:t>
            </a:r>
          </a:p>
        </p:txBody>
      </p:sp>
      <p:sp>
        <p:nvSpPr>
          <p:cNvPr id="3" name="Tijdelijke aanduiding voor inhoud 2">
            <a:extLst>
              <a:ext uri="{FF2B5EF4-FFF2-40B4-BE49-F238E27FC236}">
                <a16:creationId xmlns:a16="http://schemas.microsoft.com/office/drawing/2014/main" id="{8AD5F97C-F601-3140-68B9-1FE5BFF35B10}"/>
              </a:ext>
            </a:extLst>
          </p:cNvPr>
          <p:cNvSpPr>
            <a:spLocks noGrp="1"/>
          </p:cNvSpPr>
          <p:nvPr>
            <p:ph idx="1"/>
          </p:nvPr>
        </p:nvSpPr>
        <p:spPr/>
        <p:txBody>
          <a:bodyPr/>
          <a:lstStyle/>
          <a:p>
            <a:r>
              <a:rPr lang="nl-NL" dirty="0"/>
              <a:t>Zoek een onafhankelijk persoon, dus geen familie of zorgmedewerker, die met alle ouders, bewoners en aantal zorgmedewerkers een gesprek van max. 30 minuten inplant om aantal vragen te beantwoorden </a:t>
            </a:r>
            <a:r>
              <a:rPr lang="nl-NL" dirty="0" err="1"/>
              <a:t>a.d.v.</a:t>
            </a:r>
            <a:r>
              <a:rPr lang="nl-NL" dirty="0"/>
              <a:t> topiclijst.</a:t>
            </a:r>
          </a:p>
          <a:p>
            <a:r>
              <a:rPr lang="nl-NL" dirty="0"/>
              <a:t>Laat de onafhankelijke persoon vervolgens hiervan een samenvatting maken.</a:t>
            </a:r>
          </a:p>
        </p:txBody>
      </p:sp>
    </p:spTree>
    <p:extLst>
      <p:ext uri="{BB962C8B-B14F-4D97-AF65-F5344CB8AC3E}">
        <p14:creationId xmlns:p14="http://schemas.microsoft.com/office/powerpoint/2010/main" val="2821020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4E7640-0E16-C0ED-8FF0-7DC6987FCD9A}"/>
              </a:ext>
            </a:extLst>
          </p:cNvPr>
          <p:cNvSpPr>
            <a:spLocks noGrp="1"/>
          </p:cNvSpPr>
          <p:nvPr>
            <p:ph type="title"/>
          </p:nvPr>
        </p:nvSpPr>
        <p:spPr/>
        <p:txBody>
          <a:bodyPr/>
          <a:lstStyle/>
          <a:p>
            <a:r>
              <a:rPr lang="nl-NL" dirty="0"/>
              <a:t>Planning</a:t>
            </a:r>
          </a:p>
        </p:txBody>
      </p:sp>
      <p:sp>
        <p:nvSpPr>
          <p:cNvPr id="3" name="Tijdelijke aanduiding voor inhoud 2">
            <a:extLst>
              <a:ext uri="{FF2B5EF4-FFF2-40B4-BE49-F238E27FC236}">
                <a16:creationId xmlns:a16="http://schemas.microsoft.com/office/drawing/2014/main" id="{545704D9-248E-E22C-C620-435FF83EB5E4}"/>
              </a:ext>
            </a:extLst>
          </p:cNvPr>
          <p:cNvSpPr>
            <a:spLocks noGrp="1"/>
          </p:cNvSpPr>
          <p:nvPr>
            <p:ph idx="1"/>
          </p:nvPr>
        </p:nvSpPr>
        <p:spPr>
          <a:xfrm>
            <a:off x="457200" y="1268760"/>
            <a:ext cx="8229600" cy="4857403"/>
          </a:xfrm>
        </p:spPr>
        <p:txBody>
          <a:bodyPr/>
          <a:lstStyle/>
          <a:p>
            <a:r>
              <a:rPr lang="nl-NL" dirty="0"/>
              <a:t>Voorbespreking met bestuur om planning en werkwijze vast te stellen</a:t>
            </a:r>
          </a:p>
          <a:p>
            <a:r>
              <a:rPr lang="nl-NL" dirty="0"/>
              <a:t>Bijeenkomst voor alle ouders om uitleg te geven</a:t>
            </a:r>
          </a:p>
          <a:p>
            <a:r>
              <a:rPr lang="nl-NL" dirty="0"/>
              <a:t>Planning 1 of 2 dagen in de woonvorm om gesprekken van ongeveer 20-30 minuten te houden met ouders, met </a:t>
            </a:r>
            <a:r>
              <a:rPr lang="nl-NL" dirty="0" err="1"/>
              <a:t>ind</a:t>
            </a:r>
            <a:r>
              <a:rPr lang="nl-NL" dirty="0"/>
              <a:t>. bewoners als zij dat willen en met een aantal medewerkers. </a:t>
            </a:r>
          </a:p>
          <a:p>
            <a:endParaRPr lang="nl-NL" dirty="0"/>
          </a:p>
        </p:txBody>
      </p:sp>
    </p:spTree>
    <p:extLst>
      <p:ext uri="{BB962C8B-B14F-4D97-AF65-F5344CB8AC3E}">
        <p14:creationId xmlns:p14="http://schemas.microsoft.com/office/powerpoint/2010/main" val="275562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4D5721-D6DD-A02E-44E3-D6D9ADCA7825}"/>
              </a:ext>
            </a:extLst>
          </p:cNvPr>
          <p:cNvSpPr>
            <a:spLocks noGrp="1"/>
          </p:cNvSpPr>
          <p:nvPr>
            <p:ph type="title"/>
          </p:nvPr>
        </p:nvSpPr>
        <p:spPr/>
        <p:txBody>
          <a:bodyPr/>
          <a:lstStyle/>
          <a:p>
            <a:r>
              <a:rPr lang="nl-NL" dirty="0"/>
              <a:t>Vervolg planning</a:t>
            </a:r>
          </a:p>
        </p:txBody>
      </p:sp>
      <p:sp>
        <p:nvSpPr>
          <p:cNvPr id="3" name="Tijdelijke aanduiding voor inhoud 2">
            <a:extLst>
              <a:ext uri="{FF2B5EF4-FFF2-40B4-BE49-F238E27FC236}">
                <a16:creationId xmlns:a16="http://schemas.microsoft.com/office/drawing/2014/main" id="{159D4590-11C3-B4C7-2792-9462170BB854}"/>
              </a:ext>
            </a:extLst>
          </p:cNvPr>
          <p:cNvSpPr>
            <a:spLocks noGrp="1"/>
          </p:cNvSpPr>
          <p:nvPr>
            <p:ph idx="1"/>
          </p:nvPr>
        </p:nvSpPr>
        <p:spPr/>
        <p:txBody>
          <a:bodyPr/>
          <a:lstStyle/>
          <a:p>
            <a:r>
              <a:rPr lang="nl-NL" dirty="0"/>
              <a:t>Van alle input maakt onafhankelijk persoon een samenvatting waarin de drie hoofdvragen worden beantwoord</a:t>
            </a:r>
          </a:p>
          <a:p>
            <a:pPr marL="514350" indent="-514350">
              <a:buAutoNum type="arabicPeriod"/>
            </a:pPr>
            <a:r>
              <a:rPr lang="nl-NL" dirty="0"/>
              <a:t>Wat gaat er goed/ waar ben je trots op?</a:t>
            </a:r>
          </a:p>
          <a:p>
            <a:pPr marL="514350" indent="-514350">
              <a:buAutoNum type="arabicPeriod"/>
            </a:pPr>
            <a:r>
              <a:rPr lang="nl-NL" dirty="0"/>
              <a:t>Wat kan er beter?</a:t>
            </a:r>
          </a:p>
          <a:p>
            <a:pPr marL="514350" indent="-514350">
              <a:buAutoNum type="arabicPeriod"/>
            </a:pPr>
            <a:r>
              <a:rPr lang="nl-NL" dirty="0"/>
              <a:t>Hoe kan dat beter? </a:t>
            </a:r>
          </a:p>
          <a:p>
            <a:pPr marL="514350" indent="-514350">
              <a:buAutoNum type="arabicPeriod"/>
            </a:pPr>
            <a:r>
              <a:rPr lang="nl-NL" dirty="0"/>
              <a:t>Wat moet er gebeuren t.a.v. de toekomst van het </a:t>
            </a:r>
            <a:r>
              <a:rPr lang="nl-NL" dirty="0" err="1"/>
              <a:t>ouderinitaitief</a:t>
            </a:r>
            <a:endParaRPr lang="nl-NL" dirty="0"/>
          </a:p>
        </p:txBody>
      </p:sp>
    </p:spTree>
    <p:extLst>
      <p:ext uri="{BB962C8B-B14F-4D97-AF65-F5344CB8AC3E}">
        <p14:creationId xmlns:p14="http://schemas.microsoft.com/office/powerpoint/2010/main" val="86643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B7A386-5EEB-4EF4-AA36-F9F8423498D4}"/>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E89D83CE-E422-4189-AC5B-AB5B42D5C896}"/>
              </a:ext>
            </a:extLst>
          </p:cNvPr>
          <p:cNvSpPr>
            <a:spLocks noGrp="1"/>
          </p:cNvSpPr>
          <p:nvPr>
            <p:ph idx="1"/>
          </p:nvPr>
        </p:nvSpPr>
        <p:spPr>
          <a:xfrm>
            <a:off x="457200" y="620688"/>
            <a:ext cx="8229600" cy="5505475"/>
          </a:xfrm>
        </p:spPr>
        <p:txBody>
          <a:bodyPr/>
          <a:lstStyle/>
          <a:p>
            <a:endParaRPr lang="nl-NL" dirty="0"/>
          </a:p>
          <a:p>
            <a:endParaRPr lang="nl-NL" dirty="0"/>
          </a:p>
          <a:p>
            <a:endParaRPr lang="nl-NL" dirty="0"/>
          </a:p>
          <a:p>
            <a:r>
              <a:rPr lang="nl-NL" dirty="0"/>
              <a:t>Goed functionerende organisatie is de </a:t>
            </a:r>
            <a:r>
              <a:rPr lang="nl-NL" b="1" dirty="0">
                <a:solidFill>
                  <a:srgbClr val="E46C0A"/>
                </a:solidFill>
              </a:rPr>
              <a:t>driehoeksrelatie</a:t>
            </a:r>
            <a:r>
              <a:rPr lang="nl-NL" dirty="0"/>
              <a:t> rondom de bewoner van familie/ouders, bestuur en Zorgaanbieder goed op elkaar afgestemd en weet een ieder wat zijn taak en verantwoordelijkheid is.</a:t>
            </a:r>
          </a:p>
        </p:txBody>
      </p:sp>
    </p:spTree>
    <p:extLst>
      <p:ext uri="{BB962C8B-B14F-4D97-AF65-F5344CB8AC3E}">
        <p14:creationId xmlns:p14="http://schemas.microsoft.com/office/powerpoint/2010/main" val="2592579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1143000"/>
          </a:xfrm>
        </p:spPr>
        <p:txBody>
          <a:bodyPr>
            <a:normAutofit/>
          </a:bodyPr>
          <a:lstStyle/>
          <a:p>
            <a:endParaRPr lang="nl-NL" dirty="0"/>
          </a:p>
        </p:txBody>
      </p:sp>
      <p:pic>
        <p:nvPicPr>
          <p:cNvPr id="4" name="Tijdelijke aanduiding voor inhoud 3">
            <a:extLst>
              <a:ext uri="{FF2B5EF4-FFF2-40B4-BE49-F238E27FC236}">
                <a16:creationId xmlns:a16="http://schemas.microsoft.com/office/drawing/2014/main" id="{D1A9775B-14D6-43D0-8002-50A84F47CCF3}"/>
              </a:ext>
            </a:extLst>
          </p:cNvPr>
          <p:cNvPicPr>
            <a:picLocks noGrp="1" noChangeAspect="1"/>
          </p:cNvPicPr>
          <p:nvPr>
            <p:ph idx="1"/>
          </p:nvPr>
        </p:nvPicPr>
        <p:blipFill>
          <a:blip r:embed="rId2"/>
          <a:stretch>
            <a:fillRect/>
          </a:stretch>
        </p:blipFill>
        <p:spPr>
          <a:xfrm>
            <a:off x="1844774" y="850879"/>
            <a:ext cx="5454451" cy="3473067"/>
          </a:xfrm>
          <a:prstGeom prst="rect">
            <a:avLst/>
          </a:prstGeom>
        </p:spPr>
      </p:pic>
      <p:sp>
        <p:nvSpPr>
          <p:cNvPr id="5" name="Rechthoek 4">
            <a:extLst>
              <a:ext uri="{FF2B5EF4-FFF2-40B4-BE49-F238E27FC236}">
                <a16:creationId xmlns:a16="http://schemas.microsoft.com/office/drawing/2014/main" id="{6CAB096A-C18A-429C-AE26-E16E385E6353}"/>
              </a:ext>
            </a:extLst>
          </p:cNvPr>
          <p:cNvSpPr/>
          <p:nvPr/>
        </p:nvSpPr>
        <p:spPr>
          <a:xfrm>
            <a:off x="827584" y="5229200"/>
            <a:ext cx="4572000" cy="923330"/>
          </a:xfrm>
          <a:prstGeom prst="rect">
            <a:avLst/>
          </a:prstGeom>
        </p:spPr>
        <p:txBody>
          <a:bodyPr>
            <a:spAutoFit/>
          </a:bodyPr>
          <a:lstStyle/>
          <a:p>
            <a:r>
              <a:rPr lang="nl-NL" dirty="0">
                <a:solidFill>
                  <a:srgbClr val="0070C0"/>
                </a:solidFill>
              </a:rPr>
              <a:t>Naar-Keuze</a:t>
            </a:r>
          </a:p>
          <a:p>
            <a:r>
              <a:rPr lang="nl-NL" dirty="0"/>
              <a:t>Tel.: 0481  374589</a:t>
            </a:r>
          </a:p>
          <a:p>
            <a:r>
              <a:rPr lang="nl-NL" dirty="0">
                <a:hlinkClick r:id="rId3"/>
              </a:rPr>
              <a:t>algemeen@naar-keuze.nl</a:t>
            </a:r>
            <a:r>
              <a:rPr lang="nl-NL" dirty="0"/>
              <a:t> </a:t>
            </a:r>
          </a:p>
        </p:txBody>
      </p:sp>
    </p:spTree>
    <p:extLst>
      <p:ext uri="{BB962C8B-B14F-4D97-AF65-F5344CB8AC3E}">
        <p14:creationId xmlns:p14="http://schemas.microsoft.com/office/powerpoint/2010/main" val="4045333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17DF50-FE74-4BD8-95D8-803313F3D8BA}"/>
              </a:ext>
            </a:extLst>
          </p:cNvPr>
          <p:cNvSpPr>
            <a:spLocks noGrp="1"/>
          </p:cNvSpPr>
          <p:nvPr>
            <p:ph type="title"/>
          </p:nvPr>
        </p:nvSpPr>
        <p:spPr/>
        <p:txBody>
          <a:bodyPr/>
          <a:lstStyle/>
          <a:p>
            <a:r>
              <a:rPr lang="nl-NL" dirty="0"/>
              <a:t>Naam ouderinitiatief</a:t>
            </a:r>
          </a:p>
        </p:txBody>
      </p:sp>
      <p:sp>
        <p:nvSpPr>
          <p:cNvPr id="4" name="Tijdelijke aanduiding voor inhoud 3">
            <a:extLst>
              <a:ext uri="{FF2B5EF4-FFF2-40B4-BE49-F238E27FC236}">
                <a16:creationId xmlns:a16="http://schemas.microsoft.com/office/drawing/2014/main" id="{4171FC76-AB69-B1EC-9127-4A34B23AF6B6}"/>
              </a:ext>
            </a:extLst>
          </p:cNvPr>
          <p:cNvSpPr>
            <a:spLocks noGrp="1"/>
          </p:cNvSpPr>
          <p:nvPr>
            <p:ph idx="1"/>
          </p:nvPr>
        </p:nvSpPr>
        <p:spPr/>
        <p:txBody>
          <a:bodyPr/>
          <a:lstStyle/>
          <a:p>
            <a:r>
              <a:rPr lang="nl-NL" dirty="0"/>
              <a:t>Foto ouderinitiatief</a:t>
            </a:r>
          </a:p>
        </p:txBody>
      </p:sp>
    </p:spTree>
    <p:extLst>
      <p:ext uri="{BB962C8B-B14F-4D97-AF65-F5344CB8AC3E}">
        <p14:creationId xmlns:p14="http://schemas.microsoft.com/office/powerpoint/2010/main" val="2870569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0070C0"/>
                </a:solidFill>
              </a:rPr>
              <a:t>Visie Ouderinitiatief</a:t>
            </a:r>
          </a:p>
        </p:txBody>
      </p:sp>
      <p:sp>
        <p:nvSpPr>
          <p:cNvPr id="3" name="Tijdelijke aanduiding voor inhoud 2"/>
          <p:cNvSpPr>
            <a:spLocks noGrp="1"/>
          </p:cNvSpPr>
          <p:nvPr>
            <p:ph idx="1"/>
          </p:nvPr>
        </p:nvSpPr>
        <p:spPr/>
        <p:txBody>
          <a:bodyPr>
            <a:normAutofit/>
          </a:bodyPr>
          <a:lstStyle/>
          <a:p>
            <a:endParaRPr lang="nl-NL" dirty="0"/>
          </a:p>
        </p:txBody>
      </p:sp>
    </p:spTree>
    <p:extLst>
      <p:ext uri="{BB962C8B-B14F-4D97-AF65-F5344CB8AC3E}">
        <p14:creationId xmlns:p14="http://schemas.microsoft.com/office/powerpoint/2010/main" val="353597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1E6700-82AD-4C65-80D3-3965AF504088}"/>
              </a:ext>
            </a:extLst>
          </p:cNvPr>
          <p:cNvSpPr>
            <a:spLocks noGrp="1"/>
          </p:cNvSpPr>
          <p:nvPr>
            <p:ph type="title"/>
          </p:nvPr>
        </p:nvSpPr>
        <p:spPr/>
        <p:txBody>
          <a:bodyPr/>
          <a:lstStyle/>
          <a:p>
            <a:r>
              <a:rPr lang="nl-NL" dirty="0"/>
              <a:t>Om wie gaat het?</a:t>
            </a:r>
          </a:p>
        </p:txBody>
      </p:sp>
      <p:sp>
        <p:nvSpPr>
          <p:cNvPr id="4" name="Tijdelijke aanduiding voor inhoud 3">
            <a:extLst>
              <a:ext uri="{FF2B5EF4-FFF2-40B4-BE49-F238E27FC236}">
                <a16:creationId xmlns:a16="http://schemas.microsoft.com/office/drawing/2014/main" id="{C7A9F268-641B-5B21-29F5-559BE140D2A2}"/>
              </a:ext>
            </a:extLst>
          </p:cNvPr>
          <p:cNvSpPr>
            <a:spLocks noGrp="1"/>
          </p:cNvSpPr>
          <p:nvPr>
            <p:ph idx="1"/>
          </p:nvPr>
        </p:nvSpPr>
        <p:spPr/>
        <p:txBody>
          <a:bodyPr/>
          <a:lstStyle/>
          <a:p>
            <a:r>
              <a:rPr lang="nl-NL" dirty="0"/>
              <a:t>Foto van de bewoners</a:t>
            </a:r>
          </a:p>
        </p:txBody>
      </p:sp>
    </p:spTree>
    <p:extLst>
      <p:ext uri="{BB962C8B-B14F-4D97-AF65-F5344CB8AC3E}">
        <p14:creationId xmlns:p14="http://schemas.microsoft.com/office/powerpoint/2010/main" val="232400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9E9DBC-66BB-43EF-A940-0D6E7F45DC32}"/>
              </a:ext>
            </a:extLst>
          </p:cNvPr>
          <p:cNvSpPr>
            <a:spLocks noGrp="1"/>
          </p:cNvSpPr>
          <p:nvPr>
            <p:ph type="title"/>
          </p:nvPr>
        </p:nvSpPr>
        <p:spPr/>
        <p:txBody>
          <a:bodyPr>
            <a:normAutofit fontScale="90000"/>
          </a:bodyPr>
          <a:lstStyle/>
          <a:p>
            <a:r>
              <a:rPr lang="nl-NL" dirty="0">
                <a:solidFill>
                  <a:srgbClr val="E46C0A"/>
                </a:solidFill>
              </a:rPr>
              <a:t>Doelstelling project toekomst borgen</a:t>
            </a:r>
          </a:p>
        </p:txBody>
      </p:sp>
      <p:sp>
        <p:nvSpPr>
          <p:cNvPr id="3" name="Tijdelijke aanduiding voor inhoud 2">
            <a:extLst>
              <a:ext uri="{FF2B5EF4-FFF2-40B4-BE49-F238E27FC236}">
                <a16:creationId xmlns:a16="http://schemas.microsoft.com/office/drawing/2014/main" id="{87B0AA89-2033-4152-8456-A76FBECFA7E7}"/>
              </a:ext>
            </a:extLst>
          </p:cNvPr>
          <p:cNvSpPr>
            <a:spLocks noGrp="1"/>
          </p:cNvSpPr>
          <p:nvPr>
            <p:ph idx="1"/>
          </p:nvPr>
        </p:nvSpPr>
        <p:spPr/>
        <p:txBody>
          <a:bodyPr/>
          <a:lstStyle/>
          <a:p>
            <a:r>
              <a:rPr lang="nl-NL" dirty="0"/>
              <a:t>Bewust keuzes maken voor de toekomst</a:t>
            </a:r>
          </a:p>
          <a:p>
            <a:r>
              <a:rPr lang="nl-NL" dirty="0"/>
              <a:t>Nadenken wat wel en wat niet mogelijk is</a:t>
            </a:r>
          </a:p>
          <a:p>
            <a:r>
              <a:rPr lang="nl-NL" dirty="0"/>
              <a:t>Toekomstvisie ontwikkelen</a:t>
            </a:r>
          </a:p>
          <a:p>
            <a:r>
              <a:rPr lang="nl-NL" dirty="0"/>
              <a:t>Plan van aanpak ontwikkelen</a:t>
            </a:r>
          </a:p>
          <a:p>
            <a:r>
              <a:rPr lang="nl-NL" dirty="0"/>
              <a:t>Stappen zetten</a:t>
            </a:r>
          </a:p>
          <a:p>
            <a:r>
              <a:rPr lang="nl-NL" dirty="0"/>
              <a:t>Regelmatig terugkijken</a:t>
            </a:r>
            <a:br>
              <a:rPr lang="nl-NL" dirty="0"/>
            </a:br>
            <a:endParaRPr lang="nl-NL" dirty="0"/>
          </a:p>
          <a:p>
            <a:endParaRPr lang="nl-NL" dirty="0"/>
          </a:p>
        </p:txBody>
      </p:sp>
    </p:spTree>
    <p:extLst>
      <p:ext uri="{BB962C8B-B14F-4D97-AF65-F5344CB8AC3E}">
        <p14:creationId xmlns:p14="http://schemas.microsoft.com/office/powerpoint/2010/main" val="3321584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8077BF-8F2B-4B20-BF62-334C90001B66}"/>
              </a:ext>
            </a:extLst>
          </p:cNvPr>
          <p:cNvSpPr>
            <a:spLocks noGrp="1"/>
          </p:cNvSpPr>
          <p:nvPr>
            <p:ph type="title"/>
          </p:nvPr>
        </p:nvSpPr>
        <p:spPr/>
        <p:txBody>
          <a:bodyPr>
            <a:normAutofit fontScale="90000"/>
          </a:bodyPr>
          <a:lstStyle/>
          <a:p>
            <a:r>
              <a:rPr lang="nl-NL" dirty="0">
                <a:solidFill>
                  <a:srgbClr val="E46C0A"/>
                </a:solidFill>
              </a:rPr>
              <a:t>Vragen die beantwoord moeten worden</a:t>
            </a:r>
          </a:p>
        </p:txBody>
      </p:sp>
      <p:sp>
        <p:nvSpPr>
          <p:cNvPr id="3" name="Tijdelijke aanduiding voor inhoud 2">
            <a:extLst>
              <a:ext uri="{FF2B5EF4-FFF2-40B4-BE49-F238E27FC236}">
                <a16:creationId xmlns:a16="http://schemas.microsoft.com/office/drawing/2014/main" id="{C0700DD7-04D5-4620-AC79-97B851B0E4A6}"/>
              </a:ext>
            </a:extLst>
          </p:cNvPr>
          <p:cNvSpPr>
            <a:spLocks noGrp="1"/>
          </p:cNvSpPr>
          <p:nvPr>
            <p:ph idx="1"/>
          </p:nvPr>
        </p:nvSpPr>
        <p:spPr/>
        <p:txBody>
          <a:bodyPr>
            <a:normAutofit fontScale="85000" lnSpcReduction="20000"/>
          </a:bodyPr>
          <a:lstStyle/>
          <a:p>
            <a:r>
              <a:rPr lang="nl-NL" i="1" dirty="0"/>
              <a:t>Ouderwordende bewoners in een ouderinitiatief/ kleinschalige initiatief ; wat betekent dat?</a:t>
            </a:r>
            <a:br>
              <a:rPr lang="nl-NL" i="1" dirty="0"/>
            </a:br>
            <a:r>
              <a:rPr lang="nl-NL" i="1" dirty="0"/>
              <a:t>Waaraan bemerk je dat bewoners ouder worden?</a:t>
            </a:r>
            <a:endParaRPr lang="nl-NL" dirty="0"/>
          </a:p>
          <a:p>
            <a:r>
              <a:rPr lang="nl-NL" i="1" dirty="0"/>
              <a:t>Welke scholingsmogelijkheden voor begeleiders zijn beschikbaar?</a:t>
            </a:r>
            <a:endParaRPr lang="nl-NL" dirty="0"/>
          </a:p>
          <a:p>
            <a:r>
              <a:rPr lang="nl-NL" i="1" dirty="0"/>
              <a:t>Waar moet je rekening mee houden als bewoners ouder worden in een kleinschalige woonvorm?</a:t>
            </a:r>
            <a:endParaRPr lang="nl-NL" dirty="0"/>
          </a:p>
          <a:p>
            <a:r>
              <a:rPr lang="nl-NL" i="1" dirty="0"/>
              <a:t>Welke mogelijkheden biedt de huidige wet -en regelgeving t.a.v. aanpassingen, indicaties, financiering?</a:t>
            </a:r>
            <a:endParaRPr lang="nl-NL" dirty="0"/>
          </a:p>
          <a:p>
            <a:r>
              <a:rPr lang="nl-NL" i="1" dirty="0"/>
              <a:t>Wat zijn de (on)mogelijkheden in de huidige woonvorm?</a:t>
            </a:r>
            <a:endParaRPr lang="nl-NL" dirty="0"/>
          </a:p>
          <a:p>
            <a:endParaRPr lang="nl-NL" dirty="0"/>
          </a:p>
        </p:txBody>
      </p:sp>
    </p:spTree>
    <p:extLst>
      <p:ext uri="{BB962C8B-B14F-4D97-AF65-F5344CB8AC3E}">
        <p14:creationId xmlns:p14="http://schemas.microsoft.com/office/powerpoint/2010/main" val="1690032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2AE616-1C83-4589-BA72-7277B188101B}"/>
              </a:ext>
            </a:extLst>
          </p:cNvPr>
          <p:cNvSpPr>
            <a:spLocks noGrp="1"/>
          </p:cNvSpPr>
          <p:nvPr>
            <p:ph type="title"/>
          </p:nvPr>
        </p:nvSpPr>
        <p:spPr/>
        <p:txBody>
          <a:bodyPr>
            <a:normAutofit fontScale="90000"/>
          </a:bodyPr>
          <a:lstStyle/>
          <a:p>
            <a:r>
              <a:rPr lang="nl-NL" dirty="0"/>
              <a:t>Niet alleen bewoners worden ouder…</a:t>
            </a:r>
          </a:p>
        </p:txBody>
      </p:sp>
      <p:sp>
        <p:nvSpPr>
          <p:cNvPr id="3" name="Tijdelijke aanduiding voor inhoud 2">
            <a:extLst>
              <a:ext uri="{FF2B5EF4-FFF2-40B4-BE49-F238E27FC236}">
                <a16:creationId xmlns:a16="http://schemas.microsoft.com/office/drawing/2014/main" id="{A886E3F6-1FE9-44CA-BD16-79BD7E714BC1}"/>
              </a:ext>
            </a:extLst>
          </p:cNvPr>
          <p:cNvSpPr>
            <a:spLocks noGrp="1"/>
          </p:cNvSpPr>
          <p:nvPr>
            <p:ph idx="1"/>
          </p:nvPr>
        </p:nvSpPr>
        <p:spPr/>
        <p:txBody>
          <a:bodyPr>
            <a:normAutofit fontScale="92500"/>
          </a:bodyPr>
          <a:lstStyle/>
          <a:p>
            <a:r>
              <a:rPr lang="nl-NL" i="1" dirty="0"/>
              <a:t>Niet alleen de bewoners worden ouder; ook het </a:t>
            </a:r>
            <a:br>
              <a:rPr lang="nl-NL" i="1" dirty="0"/>
            </a:br>
            <a:r>
              <a:rPr lang="nl-NL" i="1" dirty="0"/>
              <a:t>bestuur, de ouders worden ouder. Dat vraagt iets </a:t>
            </a:r>
            <a:br>
              <a:rPr lang="nl-NL" i="1" dirty="0"/>
            </a:br>
            <a:r>
              <a:rPr lang="nl-NL" i="1" dirty="0"/>
              <a:t>in een kleinschalige woonvorm Wat zijn </a:t>
            </a:r>
            <a:br>
              <a:rPr lang="nl-NL" i="1" dirty="0"/>
            </a:br>
            <a:r>
              <a:rPr lang="nl-NL" i="1" dirty="0"/>
              <a:t>mogelijkheden?</a:t>
            </a:r>
            <a:endParaRPr lang="nl-NL" dirty="0"/>
          </a:p>
          <a:p>
            <a:endParaRPr lang="nl-NL" i="1" dirty="0"/>
          </a:p>
          <a:p>
            <a:r>
              <a:rPr lang="nl-NL" i="1" dirty="0"/>
              <a:t>Hoe ontwikkelen we gezamenlijk, ouders/ bestuur/ zorg(aanbieder), beleid richting toekomst?</a:t>
            </a:r>
            <a:br>
              <a:rPr lang="nl-NL" i="1" dirty="0"/>
            </a:br>
            <a:endParaRPr lang="nl-NL" dirty="0"/>
          </a:p>
          <a:p>
            <a:endParaRPr lang="nl-NL" dirty="0"/>
          </a:p>
        </p:txBody>
      </p:sp>
    </p:spTree>
    <p:extLst>
      <p:ext uri="{BB962C8B-B14F-4D97-AF65-F5344CB8AC3E}">
        <p14:creationId xmlns:p14="http://schemas.microsoft.com/office/powerpoint/2010/main" val="782906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5359C5-8FAE-4F25-8E58-A44235127D3A}"/>
              </a:ext>
            </a:extLst>
          </p:cNvPr>
          <p:cNvSpPr>
            <a:spLocks noGrp="1"/>
          </p:cNvSpPr>
          <p:nvPr>
            <p:ph type="title"/>
          </p:nvPr>
        </p:nvSpPr>
        <p:spPr/>
        <p:txBody>
          <a:bodyPr/>
          <a:lstStyle/>
          <a:p>
            <a:r>
              <a:rPr lang="nl-NL" dirty="0"/>
              <a:t>Bestuur wordt ouder en wat dan…?</a:t>
            </a:r>
          </a:p>
        </p:txBody>
      </p:sp>
      <p:sp>
        <p:nvSpPr>
          <p:cNvPr id="3" name="Tijdelijke aanduiding voor inhoud 2">
            <a:extLst>
              <a:ext uri="{FF2B5EF4-FFF2-40B4-BE49-F238E27FC236}">
                <a16:creationId xmlns:a16="http://schemas.microsoft.com/office/drawing/2014/main" id="{C314B550-4134-424F-9A89-6694954FCBE6}"/>
              </a:ext>
            </a:extLst>
          </p:cNvPr>
          <p:cNvSpPr>
            <a:spLocks noGrp="1"/>
          </p:cNvSpPr>
          <p:nvPr>
            <p:ph idx="1"/>
          </p:nvPr>
        </p:nvSpPr>
        <p:spPr/>
        <p:txBody>
          <a:bodyPr>
            <a:normAutofit fontScale="85000" lnSpcReduction="20000"/>
          </a:bodyPr>
          <a:lstStyle/>
          <a:p>
            <a:pPr marL="0" indent="0">
              <a:buNone/>
            </a:pPr>
            <a:r>
              <a:rPr lang="nl-NL" dirty="0">
                <a:solidFill>
                  <a:srgbClr val="E46C0A"/>
                </a:solidFill>
              </a:rPr>
              <a:t>We zien in de loop van de jaren globaal 3 mogelijkheden</a:t>
            </a:r>
          </a:p>
          <a:p>
            <a:pPr marL="0" indent="0">
              <a:buNone/>
            </a:pPr>
            <a:endParaRPr lang="nl-NL" dirty="0"/>
          </a:p>
          <a:p>
            <a:pPr lvl="0">
              <a:buAutoNum type="arabicPeriod"/>
            </a:pPr>
            <a:r>
              <a:rPr lang="nl-NL" dirty="0"/>
              <a:t>Ouderinitiatief wordt bewust of onbewust overgedragen aan een reguliere zorgorganisatie (ouderinitiatief wordt  opgegeven als ouderinitiatief)</a:t>
            </a:r>
          </a:p>
          <a:p>
            <a:pPr lvl="0">
              <a:buAutoNum type="arabicPeriod"/>
            </a:pPr>
            <a:r>
              <a:rPr lang="nl-NL" dirty="0"/>
              <a:t>Ouders gaan op zoek naar vervanging betreffende hun rol t.a.v. de individuele zorg en de collectieve zorg (opvolging bestuur, andere kinderen nemen rol over / bestuur van buitenaf benoemen; ouderinitiatief blijft bestaan.</a:t>
            </a:r>
          </a:p>
          <a:p>
            <a:pPr lvl="0">
              <a:buAutoNum type="arabicPeriod"/>
            </a:pPr>
            <a:r>
              <a:rPr lang="nl-NL" dirty="0"/>
              <a:t>Deel </a:t>
            </a:r>
            <a:r>
              <a:rPr lang="nl-NL" dirty="0" err="1"/>
              <a:t>vd</a:t>
            </a:r>
            <a:r>
              <a:rPr lang="nl-NL" dirty="0"/>
              <a:t> taken wordt overgedragen aan professionals/derden. Ouderinitiatief blijft bestaan.</a:t>
            </a:r>
          </a:p>
          <a:p>
            <a:pPr marL="0" indent="0">
              <a:buNone/>
            </a:pPr>
            <a:endParaRPr lang="nl-NL" dirty="0"/>
          </a:p>
        </p:txBody>
      </p:sp>
    </p:spTree>
    <p:extLst>
      <p:ext uri="{BB962C8B-B14F-4D97-AF65-F5344CB8AC3E}">
        <p14:creationId xmlns:p14="http://schemas.microsoft.com/office/powerpoint/2010/main" val="3987042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AE902B-F4E4-43B4-B313-E4D00ED3B0E3}"/>
              </a:ext>
            </a:extLst>
          </p:cNvPr>
          <p:cNvSpPr>
            <a:spLocks noGrp="1"/>
          </p:cNvSpPr>
          <p:nvPr>
            <p:ph type="title"/>
          </p:nvPr>
        </p:nvSpPr>
        <p:spPr/>
        <p:txBody>
          <a:bodyPr/>
          <a:lstStyle/>
          <a:p>
            <a:r>
              <a:rPr lang="nl-NL" dirty="0"/>
              <a:t>Inzet ouders en tweede generatie</a:t>
            </a:r>
          </a:p>
        </p:txBody>
      </p:sp>
      <p:sp>
        <p:nvSpPr>
          <p:cNvPr id="3" name="Tijdelijke aanduiding voor inhoud 2">
            <a:extLst>
              <a:ext uri="{FF2B5EF4-FFF2-40B4-BE49-F238E27FC236}">
                <a16:creationId xmlns:a16="http://schemas.microsoft.com/office/drawing/2014/main" id="{9FE705A3-8DA6-4B98-AACD-DE41D1D00F89}"/>
              </a:ext>
            </a:extLst>
          </p:cNvPr>
          <p:cNvSpPr>
            <a:spLocks noGrp="1"/>
          </p:cNvSpPr>
          <p:nvPr>
            <p:ph idx="1"/>
          </p:nvPr>
        </p:nvSpPr>
        <p:spPr/>
        <p:txBody>
          <a:bodyPr/>
          <a:lstStyle/>
          <a:p>
            <a:r>
              <a:rPr lang="nl-NL" dirty="0"/>
              <a:t>Wat willen broers en zussen?</a:t>
            </a:r>
          </a:p>
          <a:p>
            <a:r>
              <a:rPr lang="nl-NL" dirty="0"/>
              <a:t>Wat willen huidige ouders?</a:t>
            </a:r>
          </a:p>
          <a:p>
            <a:r>
              <a:rPr lang="nl-NL" dirty="0"/>
              <a:t>Wat is rol huidige ouders t.a.v. het collectief?</a:t>
            </a:r>
          </a:p>
          <a:p>
            <a:r>
              <a:rPr lang="nl-NL" dirty="0"/>
              <a:t>Hoe zien ouders de toekomst van Olivier?</a:t>
            </a:r>
          </a:p>
          <a:p>
            <a:r>
              <a:rPr lang="nl-NL" dirty="0"/>
              <a:t>Speelt PGB een rol?</a:t>
            </a:r>
          </a:p>
          <a:p>
            <a:r>
              <a:rPr lang="nl-NL" dirty="0"/>
              <a:t>Enz. enz.</a:t>
            </a:r>
          </a:p>
          <a:p>
            <a:endParaRPr lang="nl-NL" dirty="0"/>
          </a:p>
        </p:txBody>
      </p:sp>
    </p:spTree>
    <p:extLst>
      <p:ext uri="{BB962C8B-B14F-4D97-AF65-F5344CB8AC3E}">
        <p14:creationId xmlns:p14="http://schemas.microsoft.com/office/powerpoint/2010/main" val="33087329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670</Words>
  <Application>Microsoft Office PowerPoint</Application>
  <PresentationFormat>Diavoorstelling (4:3)</PresentationFormat>
  <Paragraphs>71</Paragraphs>
  <Slides>16</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16</vt:i4>
      </vt:variant>
    </vt:vector>
  </HeadingPairs>
  <TitlesOfParts>
    <vt:vector size="19" baseType="lpstr">
      <vt:lpstr>Arial</vt:lpstr>
      <vt:lpstr>Calibri</vt:lpstr>
      <vt:lpstr>Kantoorthema</vt:lpstr>
      <vt:lpstr>Heft in eigen hand</vt:lpstr>
      <vt:lpstr>Naam ouderinitiatief</vt:lpstr>
      <vt:lpstr>Visie Ouderinitiatief</vt:lpstr>
      <vt:lpstr>Om wie gaat het?</vt:lpstr>
      <vt:lpstr>Doelstelling project toekomst borgen</vt:lpstr>
      <vt:lpstr>Vragen die beantwoord moeten worden</vt:lpstr>
      <vt:lpstr>Niet alleen bewoners worden ouder…</vt:lpstr>
      <vt:lpstr>Bestuur wordt ouder en wat dan…?</vt:lpstr>
      <vt:lpstr>Inzet ouders en tweede generatie</vt:lpstr>
      <vt:lpstr>Ouders en organisatie</vt:lpstr>
      <vt:lpstr>Vragen die beantwoord moeten worden zijn:</vt:lpstr>
      <vt:lpstr>Werkwijze</vt:lpstr>
      <vt:lpstr>Planning</vt:lpstr>
      <vt:lpstr>Vervolg planning</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 van zaken PGB</dc:title>
  <dc:creator>Dorien PC</dc:creator>
  <cp:lastModifiedBy>Johan Kloosterman</cp:lastModifiedBy>
  <cp:revision>27</cp:revision>
  <cp:lastPrinted>2014-03-21T18:59:32Z</cp:lastPrinted>
  <dcterms:created xsi:type="dcterms:W3CDTF">2014-03-20T18:18:16Z</dcterms:created>
  <dcterms:modified xsi:type="dcterms:W3CDTF">2023-09-16T15:36:44Z</dcterms:modified>
</cp:coreProperties>
</file>